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handoutMasterIdLst>
    <p:handoutMasterId r:id="rId4"/>
  </p:handoutMasterIdLst>
  <p:sldIdLst>
    <p:sldId id="256" r:id="rId3"/>
  </p:sldIdLst>
  <p:sldSz cx="6858000" cy="9144000" type="screen4x3"/>
  <p:notesSz cx="7026275" cy="9312275"/>
  <p:custDataLst>
    <p:custData r:id="rId1"/>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50" d="100"/>
          <a:sy n="150" d="100"/>
        </p:scale>
        <p:origin x="1722" y="5070"/>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3045356" cy="465932"/>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321">
              <a:defRPr sz="1200"/>
            </a:lvl1pPr>
          </a:lstStyle>
          <a:p>
            <a:pPr>
              <a:defRPr/>
            </a:pPr>
            <a:endParaRPr lang="en-US"/>
          </a:p>
        </p:txBody>
      </p:sp>
      <p:sp>
        <p:nvSpPr>
          <p:cNvPr id="4099" name="Rectangle 1027"/>
          <p:cNvSpPr>
            <a:spLocks noGrp="1" noChangeArrowheads="1"/>
          </p:cNvSpPr>
          <p:nvPr>
            <p:ph type="dt" sz="quarter" idx="1"/>
          </p:nvPr>
        </p:nvSpPr>
        <p:spPr bwMode="auto">
          <a:xfrm>
            <a:off x="3980920" y="0"/>
            <a:ext cx="3045356" cy="465932"/>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321">
              <a:defRPr sz="1200"/>
            </a:lvl1pPr>
          </a:lstStyle>
          <a:p>
            <a:pPr>
              <a:defRPr/>
            </a:pPr>
            <a:endParaRPr lang="en-US"/>
          </a:p>
        </p:txBody>
      </p:sp>
      <p:sp>
        <p:nvSpPr>
          <p:cNvPr id="4100" name="Rectangle 1028"/>
          <p:cNvSpPr>
            <a:spLocks noGrp="1" noChangeArrowheads="1"/>
          </p:cNvSpPr>
          <p:nvPr>
            <p:ph type="ftr" sz="quarter" idx="2"/>
          </p:nvPr>
        </p:nvSpPr>
        <p:spPr bwMode="auto">
          <a:xfrm>
            <a:off x="0" y="8846344"/>
            <a:ext cx="3045356" cy="465931"/>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321">
              <a:defRPr sz="1200"/>
            </a:lvl1pPr>
          </a:lstStyle>
          <a:p>
            <a:pPr>
              <a:defRPr/>
            </a:pPr>
            <a:endParaRPr lang="en-US"/>
          </a:p>
        </p:txBody>
      </p:sp>
      <p:sp>
        <p:nvSpPr>
          <p:cNvPr id="4101" name="Rectangle 1029"/>
          <p:cNvSpPr>
            <a:spLocks noGrp="1" noChangeArrowheads="1"/>
          </p:cNvSpPr>
          <p:nvPr>
            <p:ph type="sldNum" sz="quarter" idx="3"/>
          </p:nvPr>
        </p:nvSpPr>
        <p:spPr bwMode="auto">
          <a:xfrm>
            <a:off x="3980920" y="8846344"/>
            <a:ext cx="3045356" cy="465931"/>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321">
              <a:defRPr sz="1200"/>
            </a:lvl1pPr>
          </a:lstStyle>
          <a:p>
            <a:pPr>
              <a:defRPr/>
            </a:pPr>
            <a:fld id="{11F1C735-6645-42F1-8D8D-DC24867CE53C}" type="slidenum">
              <a:rPr lang="en-US"/>
              <a:pPr>
                <a:defRPr/>
              </a:pPr>
              <a:t>‹#›</a:t>
            </a:fld>
            <a:endParaRPr lang="en-US"/>
          </a:p>
        </p:txBody>
      </p:sp>
    </p:spTree>
    <p:extLst>
      <p:ext uri="{BB962C8B-B14F-4D97-AF65-F5344CB8AC3E}">
        <p14:creationId xmlns:p14="http://schemas.microsoft.com/office/powerpoint/2010/main" val="326753625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BA0A8A-9EAF-4193-AC29-26856C06D22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D7F1FA6-0043-4241-BA14-759C28AB93C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6325" y="812800"/>
            <a:ext cx="1457325" cy="7315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4350" y="812800"/>
            <a:ext cx="4219575" cy="7315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625458-0A09-430F-AA35-5ECA19A25BA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E334031-DB93-41DF-85B4-25D4544D30F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E08D23-98B8-4050-B198-C507E45712A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B59760-EE28-4F00-8D87-82D32AA33F4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4121A90-8435-455E-9825-97038BF7804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45BE47A-1C20-4432-99ED-E0DA2878091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444D5E2-433E-49F3-95FD-79624F5B4C1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C18D02C-D64C-4868-B121-614F44CA958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D585AE-3E28-4763-92D2-71ABC76E535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12800"/>
            <a:ext cx="58293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14350" y="2641600"/>
            <a:ext cx="582930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51435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2343150" y="8331200"/>
            <a:ext cx="21717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491490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13E8714-1128-4D91-AAEB-6667C59FB4D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13"/>
          <p:cNvSpPr>
            <a:spLocks noChangeShapeType="1"/>
          </p:cNvSpPr>
          <p:nvPr/>
        </p:nvSpPr>
        <p:spPr bwMode="auto">
          <a:xfrm>
            <a:off x="-381000" y="762000"/>
            <a:ext cx="7620000" cy="0"/>
          </a:xfrm>
          <a:prstGeom prst="line">
            <a:avLst/>
          </a:prstGeom>
          <a:noFill/>
          <a:ln w="9525" cap="rnd">
            <a:solidFill>
              <a:schemeClr val="tx1"/>
            </a:solidFill>
            <a:prstDash val="sysDot"/>
            <a:round/>
            <a:headEnd/>
            <a:tailEnd/>
          </a:ln>
        </p:spPr>
        <p:txBody>
          <a:bodyPr/>
          <a:lstStyle/>
          <a:p>
            <a:endParaRPr lang="en-US"/>
          </a:p>
        </p:txBody>
      </p:sp>
      <p:pic>
        <p:nvPicPr>
          <p:cNvPr id="2052" name="Picture 8" descr="curve48"/>
          <p:cNvPicPr>
            <a:picLocks noChangeAspect="1" noChangeArrowheads="1"/>
          </p:cNvPicPr>
          <p:nvPr/>
        </p:nvPicPr>
        <p:blipFill>
          <a:blip r:embed="rId2" cstate="print"/>
          <a:srcRect/>
          <a:stretch>
            <a:fillRect/>
          </a:stretch>
        </p:blipFill>
        <p:spPr bwMode="auto">
          <a:xfrm>
            <a:off x="1905000" y="8553450"/>
            <a:ext cx="3200400" cy="511175"/>
          </a:xfrm>
          <a:prstGeom prst="rect">
            <a:avLst/>
          </a:prstGeom>
          <a:noFill/>
          <a:ln w="9525">
            <a:noFill/>
            <a:miter lim="800000"/>
            <a:headEnd/>
            <a:tailEnd/>
          </a:ln>
        </p:spPr>
      </p:pic>
      <p:sp>
        <p:nvSpPr>
          <p:cNvPr id="2053" name="Text Box 9"/>
          <p:cNvSpPr txBox="1">
            <a:spLocks noChangeArrowheads="1"/>
          </p:cNvSpPr>
          <p:nvPr/>
        </p:nvSpPr>
        <p:spPr bwMode="auto">
          <a:xfrm>
            <a:off x="495300" y="0"/>
            <a:ext cx="5867400" cy="731838"/>
          </a:xfrm>
          <a:prstGeom prst="rect">
            <a:avLst/>
          </a:prstGeom>
          <a:noFill/>
          <a:ln w="9525">
            <a:noFill/>
            <a:miter lim="800000"/>
            <a:headEnd/>
            <a:tailEnd/>
          </a:ln>
        </p:spPr>
        <p:txBody>
          <a:bodyPr>
            <a:spAutoFit/>
          </a:bodyPr>
          <a:lstStyle/>
          <a:p>
            <a:pPr algn="ctr"/>
            <a:r>
              <a:rPr lang="en-US" dirty="0">
                <a:solidFill>
                  <a:schemeClr val="accent6"/>
                </a:solidFill>
                <a:latin typeface="Perpetua Titling MT" pitchFamily="18" charset="0"/>
              </a:rPr>
              <a:t>Old Donation Center</a:t>
            </a:r>
          </a:p>
          <a:p>
            <a:pPr algn="ctr"/>
            <a:r>
              <a:rPr lang="en-US" sz="1800" i="1" dirty="0">
                <a:latin typeface="Book Antiqua" pitchFamily="18" charset="0"/>
              </a:rPr>
              <a:t>Gifted Arts Education</a:t>
            </a:r>
          </a:p>
        </p:txBody>
      </p:sp>
      <p:sp>
        <p:nvSpPr>
          <p:cNvPr id="2054" name="Text Box 10"/>
          <p:cNvSpPr txBox="1">
            <a:spLocks noChangeArrowheads="1"/>
          </p:cNvSpPr>
          <p:nvPr/>
        </p:nvSpPr>
        <p:spPr bwMode="auto">
          <a:xfrm>
            <a:off x="694354" y="2809051"/>
            <a:ext cx="1738809" cy="400110"/>
          </a:xfrm>
          <a:prstGeom prst="rect">
            <a:avLst/>
          </a:prstGeom>
          <a:noFill/>
          <a:ln w="9525">
            <a:noFill/>
            <a:miter lim="800000"/>
            <a:headEnd/>
            <a:tailEnd/>
          </a:ln>
        </p:spPr>
        <p:txBody>
          <a:bodyPr wrap="none">
            <a:spAutoFit/>
          </a:bodyPr>
          <a:lstStyle/>
          <a:p>
            <a:r>
              <a:rPr lang="en-US" sz="2000" dirty="0">
                <a:solidFill>
                  <a:srgbClr val="7030A0"/>
                </a:solidFill>
                <a:latin typeface="Arial Black" pitchFamily="34" charset="0"/>
              </a:rPr>
              <a:t>Visual Arts</a:t>
            </a:r>
          </a:p>
        </p:txBody>
      </p:sp>
      <p:sp>
        <p:nvSpPr>
          <p:cNvPr id="2055" name="Text Box 11"/>
          <p:cNvSpPr txBox="1">
            <a:spLocks noChangeArrowheads="1"/>
          </p:cNvSpPr>
          <p:nvPr/>
        </p:nvSpPr>
        <p:spPr bwMode="auto">
          <a:xfrm>
            <a:off x="3644265" y="2809051"/>
            <a:ext cx="2563972" cy="400110"/>
          </a:xfrm>
          <a:prstGeom prst="rect">
            <a:avLst/>
          </a:prstGeom>
          <a:noFill/>
          <a:ln w="9525">
            <a:noFill/>
            <a:miter lim="800000"/>
            <a:headEnd/>
            <a:tailEnd/>
          </a:ln>
        </p:spPr>
        <p:txBody>
          <a:bodyPr wrap="none">
            <a:spAutoFit/>
          </a:bodyPr>
          <a:lstStyle/>
          <a:p>
            <a:r>
              <a:rPr lang="en-US" sz="2000" dirty="0">
                <a:solidFill>
                  <a:srgbClr val="7030A0"/>
                </a:solidFill>
                <a:latin typeface="Arial Black" pitchFamily="34" charset="0"/>
              </a:rPr>
              <a:t>Dance Education</a:t>
            </a:r>
          </a:p>
        </p:txBody>
      </p:sp>
      <p:sp>
        <p:nvSpPr>
          <p:cNvPr id="2056" name="WordArt 15"/>
          <p:cNvSpPr>
            <a:spLocks noChangeArrowheads="1" noChangeShapeType="1" noTextEdit="1"/>
          </p:cNvSpPr>
          <p:nvPr/>
        </p:nvSpPr>
        <p:spPr bwMode="auto">
          <a:xfrm>
            <a:off x="1752600" y="914400"/>
            <a:ext cx="3352800" cy="247650"/>
          </a:xfrm>
          <a:prstGeom prst="rect">
            <a:avLst/>
          </a:prstGeom>
        </p:spPr>
        <p:txBody>
          <a:bodyPr wrap="none" fromWordArt="1">
            <a:prstTxWarp prst="textPlain">
              <a:avLst>
                <a:gd name="adj" fmla="val 49574"/>
              </a:avLst>
            </a:prstTxWarp>
          </a:bodyPr>
          <a:lstStyle/>
          <a:p>
            <a:pPr algn="ctr"/>
            <a:r>
              <a:rPr lang="en-US" sz="3600" kern="10" dirty="0">
                <a:ln w="9525">
                  <a:solidFill>
                    <a:schemeClr val="tx1"/>
                  </a:solidFill>
                  <a:round/>
                  <a:headEnd/>
                  <a:tailEnd/>
                </a:ln>
                <a:solidFill>
                  <a:srgbClr val="7030A0"/>
                </a:solidFill>
                <a:latin typeface="Arial Black"/>
              </a:rPr>
              <a:t>What We’re All About!</a:t>
            </a:r>
          </a:p>
        </p:txBody>
      </p:sp>
      <p:sp>
        <p:nvSpPr>
          <p:cNvPr id="2057" name="Text Box 20"/>
          <p:cNvSpPr txBox="1">
            <a:spLocks noChangeArrowheads="1"/>
          </p:cNvSpPr>
          <p:nvPr/>
        </p:nvSpPr>
        <p:spPr bwMode="auto">
          <a:xfrm>
            <a:off x="129540" y="3130550"/>
            <a:ext cx="3124200" cy="1107996"/>
          </a:xfrm>
          <a:prstGeom prst="rect">
            <a:avLst/>
          </a:prstGeom>
          <a:noFill/>
          <a:ln w="9525">
            <a:noFill/>
            <a:miter lim="800000"/>
            <a:headEnd/>
            <a:tailEnd/>
          </a:ln>
        </p:spPr>
        <p:txBody>
          <a:bodyPr wrap="square">
            <a:spAutoFit/>
          </a:bodyPr>
          <a:lstStyle/>
          <a:p>
            <a:pPr algn="just"/>
            <a:r>
              <a:rPr lang="en-US" sz="1100" dirty="0">
                <a:latin typeface="+mj-lt"/>
              </a:rPr>
              <a:t>The Visual Arts curriculum integrates art history, criticism, aesthetic perception, creativity, theory, and skill development, as well as components from the core curriculum of knowledge.  Studio and theory units focus on Color &amp; Design, 2-D, </a:t>
            </a:r>
            <a:r>
              <a:rPr lang="en-US" sz="1100" dirty="0" smtClean="0">
                <a:latin typeface="+mj-lt"/>
              </a:rPr>
              <a:t>3-D</a:t>
            </a:r>
            <a:r>
              <a:rPr lang="en-US" sz="1100" dirty="0">
                <a:latin typeface="+mj-lt"/>
              </a:rPr>
              <a:t>, and innovation studies.</a:t>
            </a:r>
          </a:p>
        </p:txBody>
      </p:sp>
      <p:sp>
        <p:nvSpPr>
          <p:cNvPr id="2058" name="WordArt 21"/>
          <p:cNvSpPr>
            <a:spLocks noChangeArrowheads="1" noChangeShapeType="1" noTextEdit="1"/>
          </p:cNvSpPr>
          <p:nvPr/>
        </p:nvSpPr>
        <p:spPr bwMode="auto">
          <a:xfrm>
            <a:off x="2059059" y="4291012"/>
            <a:ext cx="2971800" cy="219075"/>
          </a:xfrm>
          <a:prstGeom prst="rect">
            <a:avLst/>
          </a:prstGeom>
        </p:spPr>
        <p:txBody>
          <a:bodyPr wrap="none" fromWordArt="1">
            <a:prstTxWarp prst="textPlain">
              <a:avLst>
                <a:gd name="adj" fmla="val 50000"/>
              </a:avLst>
            </a:prstTxWarp>
          </a:bodyPr>
          <a:lstStyle/>
          <a:p>
            <a:pPr algn="ctr"/>
            <a:r>
              <a:rPr lang="en-US" sz="3600" kern="10" dirty="0">
                <a:ln w="9525">
                  <a:solidFill>
                    <a:schemeClr val="tx1"/>
                  </a:solidFill>
                  <a:round/>
                  <a:headEnd/>
                  <a:tailEnd/>
                </a:ln>
                <a:solidFill>
                  <a:srgbClr val="C0C0C0"/>
                </a:solidFill>
                <a:latin typeface="Arial Black"/>
              </a:rPr>
              <a:t>How To Apply!</a:t>
            </a:r>
          </a:p>
        </p:txBody>
      </p:sp>
      <p:sp>
        <p:nvSpPr>
          <p:cNvPr id="2059" name="Text Box 22"/>
          <p:cNvSpPr txBox="1">
            <a:spLocks noChangeArrowheads="1"/>
          </p:cNvSpPr>
          <p:nvPr/>
        </p:nvSpPr>
        <p:spPr bwMode="auto">
          <a:xfrm>
            <a:off x="39759" y="4636844"/>
            <a:ext cx="3238500" cy="1323439"/>
          </a:xfrm>
          <a:prstGeom prst="rect">
            <a:avLst/>
          </a:prstGeom>
          <a:noFill/>
          <a:ln w="9525">
            <a:solidFill>
              <a:schemeClr val="tx1"/>
            </a:solidFill>
            <a:miter lim="800000"/>
            <a:headEnd/>
            <a:tailEnd/>
          </a:ln>
        </p:spPr>
        <p:txBody>
          <a:bodyPr wrap="square">
            <a:spAutoFit/>
          </a:bodyPr>
          <a:lstStyle/>
          <a:p>
            <a:pPr algn="just"/>
            <a:r>
              <a:rPr lang="en-US" sz="1000" b="1" u="sng" dirty="0">
                <a:latin typeface="Book Antiqua" pitchFamily="18" charset="0"/>
              </a:rPr>
              <a:t>Visual Arts</a:t>
            </a:r>
            <a:r>
              <a:rPr lang="en-US" sz="1000" dirty="0">
                <a:latin typeface="Book Antiqua" pitchFamily="18" charset="0"/>
              </a:rPr>
              <a:t> </a:t>
            </a:r>
            <a:r>
              <a:rPr lang="en-US" sz="1000" dirty="0" smtClean="0">
                <a:latin typeface="Book Antiqua" pitchFamily="18" charset="0"/>
              </a:rPr>
              <a:t>An </a:t>
            </a:r>
            <a:r>
              <a:rPr lang="en-US" sz="1000" dirty="0">
                <a:latin typeface="Book Antiqua" pitchFamily="18" charset="0"/>
              </a:rPr>
              <a:t>application, required drawings, and three recommendations must be submitted to Old Donation Center on or before </a:t>
            </a:r>
            <a:r>
              <a:rPr lang="en-US" sz="1000" b="1" dirty="0">
                <a:latin typeface="Book Antiqua" pitchFamily="18" charset="0"/>
              </a:rPr>
              <a:t>February </a:t>
            </a:r>
            <a:r>
              <a:rPr lang="en-US" sz="1000" b="1" dirty="0" smtClean="0">
                <a:latin typeface="Book Antiqua" pitchFamily="18" charset="0"/>
              </a:rPr>
              <a:t>3, 2014</a:t>
            </a:r>
            <a:r>
              <a:rPr lang="en-US" sz="1000" dirty="0" smtClean="0">
                <a:latin typeface="Book Antiqua" pitchFamily="18" charset="0"/>
              </a:rPr>
              <a:t>.   </a:t>
            </a:r>
            <a:r>
              <a:rPr lang="en-US" sz="1000" dirty="0">
                <a:latin typeface="Book Antiqua" pitchFamily="18" charset="0"/>
              </a:rPr>
              <a:t>Application materials are reviewed by the art faculty, and selected students are invited to ODC for a full day of testing.  From this assessment, students are identified and invited to attend </a:t>
            </a:r>
            <a:r>
              <a:rPr lang="en-US" sz="1000">
                <a:latin typeface="Book Antiqua" pitchFamily="18" charset="0"/>
              </a:rPr>
              <a:t>the </a:t>
            </a:r>
            <a:r>
              <a:rPr lang="en-US" sz="1000" smtClean="0">
                <a:latin typeface="Book Antiqua" pitchFamily="18" charset="0"/>
              </a:rPr>
              <a:t>Gifted Visual </a:t>
            </a:r>
            <a:r>
              <a:rPr lang="en-US" sz="1000" dirty="0">
                <a:latin typeface="Book Antiqua" pitchFamily="18" charset="0"/>
              </a:rPr>
              <a:t>Arts Program.</a:t>
            </a:r>
          </a:p>
        </p:txBody>
      </p:sp>
      <p:sp>
        <p:nvSpPr>
          <p:cNvPr id="2061" name="Text Box 24"/>
          <p:cNvSpPr txBox="1">
            <a:spLocks noChangeArrowheads="1"/>
          </p:cNvSpPr>
          <p:nvPr/>
        </p:nvSpPr>
        <p:spPr bwMode="auto">
          <a:xfrm>
            <a:off x="-3810" y="6096000"/>
            <a:ext cx="6858000" cy="746358"/>
          </a:xfrm>
          <a:prstGeom prst="rect">
            <a:avLst/>
          </a:prstGeom>
          <a:noFill/>
          <a:ln w="9525">
            <a:noFill/>
            <a:miter lim="800000"/>
            <a:headEnd/>
            <a:tailEnd/>
          </a:ln>
        </p:spPr>
        <p:txBody>
          <a:bodyPr wrap="square">
            <a:spAutoFit/>
          </a:bodyPr>
          <a:lstStyle/>
          <a:p>
            <a:pPr algn="ctr">
              <a:spcAft>
                <a:spcPts val="600"/>
              </a:spcAft>
              <a:tabLst>
                <a:tab pos="288925" algn="l"/>
              </a:tabLst>
            </a:pPr>
            <a:r>
              <a:rPr lang="en-US" sz="1100" dirty="0" smtClean="0">
                <a:latin typeface="Book Antiqua" pitchFamily="18" charset="0"/>
              </a:rPr>
              <a:t>Please </a:t>
            </a:r>
            <a:r>
              <a:rPr lang="en-US" sz="1100" dirty="0">
                <a:latin typeface="Book Antiqua" pitchFamily="18" charset="0"/>
              </a:rPr>
              <a:t>see the following person(s) at your home school who can provide further </a:t>
            </a:r>
            <a:r>
              <a:rPr lang="en-US" sz="1100" dirty="0" smtClean="0">
                <a:latin typeface="Book Antiqua" pitchFamily="18" charset="0"/>
              </a:rPr>
              <a:t>information on applying:</a:t>
            </a:r>
            <a:endParaRPr lang="en-US" sz="1100" dirty="0">
              <a:latin typeface="Book Antiqua" pitchFamily="18" charset="0"/>
            </a:endParaRPr>
          </a:p>
          <a:p>
            <a:pPr algn="ctr">
              <a:spcAft>
                <a:spcPts val="600"/>
              </a:spcAft>
              <a:tabLst>
                <a:tab pos="288925" algn="l"/>
              </a:tabLst>
            </a:pPr>
            <a:r>
              <a:rPr lang="en-US" sz="1050" dirty="0" smtClean="0">
                <a:latin typeface="Book Antiqua" pitchFamily="18" charset="0"/>
              </a:rPr>
              <a:t>Art </a:t>
            </a:r>
            <a:r>
              <a:rPr lang="en-US" sz="1050" dirty="0">
                <a:latin typeface="Book Antiqua" pitchFamily="18" charset="0"/>
              </a:rPr>
              <a:t>Teacher (Visual </a:t>
            </a:r>
            <a:r>
              <a:rPr lang="en-US" sz="1050" dirty="0" smtClean="0">
                <a:latin typeface="Book Antiqua" pitchFamily="18" charset="0"/>
              </a:rPr>
              <a:t>Arts)       Gifted Resource Teacher         Physical Education Teacher (Dance)</a:t>
            </a:r>
          </a:p>
          <a:p>
            <a:pPr algn="ctr">
              <a:spcAft>
                <a:spcPts val="600"/>
              </a:spcAft>
              <a:tabLst>
                <a:tab pos="288925" algn="l"/>
              </a:tabLst>
            </a:pPr>
            <a:r>
              <a:rPr lang="en-US" sz="1100" dirty="0" smtClean="0">
                <a:latin typeface="Book Antiqua" pitchFamily="18" charset="0"/>
              </a:rPr>
              <a:t>Or visit the ODC web page </a:t>
            </a:r>
            <a:r>
              <a:rPr lang="en-US" sz="1100" dirty="0">
                <a:latin typeface="Book Antiqua" pitchFamily="18" charset="0"/>
              </a:rPr>
              <a:t>– </a:t>
            </a:r>
            <a:r>
              <a:rPr lang="en-US" sz="1100" dirty="0" smtClean="0">
                <a:latin typeface="Book Antiqua" pitchFamily="18" charset="0"/>
              </a:rPr>
              <a:t>www.olddonation.vbschools.com</a:t>
            </a:r>
            <a:endParaRPr lang="en-US" sz="1100" dirty="0">
              <a:latin typeface="Book Antiqua" pitchFamily="18" charset="0"/>
            </a:endParaRPr>
          </a:p>
        </p:txBody>
      </p:sp>
      <p:sp>
        <p:nvSpPr>
          <p:cNvPr id="2062" name="Rectangle 6"/>
          <p:cNvSpPr>
            <a:spLocks noChangeArrowheads="1"/>
          </p:cNvSpPr>
          <p:nvPr/>
        </p:nvSpPr>
        <p:spPr bwMode="auto">
          <a:xfrm>
            <a:off x="685800" y="8410575"/>
            <a:ext cx="5562600" cy="304800"/>
          </a:xfrm>
          <a:prstGeom prst="rect">
            <a:avLst/>
          </a:prstGeom>
          <a:noFill/>
          <a:ln w="9525">
            <a:noFill/>
            <a:miter lim="800000"/>
            <a:headEnd/>
            <a:tailEnd/>
          </a:ln>
        </p:spPr>
        <p:txBody>
          <a:bodyPr anchor="ctr"/>
          <a:lstStyle/>
          <a:p>
            <a:pPr algn="ctr"/>
            <a:r>
              <a:rPr lang="en-US" sz="1000" b="1" dirty="0">
                <a:latin typeface="Arial" charset="0"/>
              </a:rPr>
              <a:t>Old Donation Center | 1008 Ferry Plantation Road | Virginia Beach, VA 23455 </a:t>
            </a:r>
            <a:br>
              <a:rPr lang="en-US" sz="1000" b="1" dirty="0">
                <a:latin typeface="Arial" charset="0"/>
              </a:rPr>
            </a:br>
            <a:r>
              <a:rPr lang="en-US" sz="1000" b="1" dirty="0">
                <a:latin typeface="Arial" charset="0"/>
              </a:rPr>
              <a:t>Office: (757) </a:t>
            </a:r>
            <a:r>
              <a:rPr lang="en-US" sz="1000" b="1" dirty="0" smtClean="0">
                <a:latin typeface="Arial" charset="0"/>
              </a:rPr>
              <a:t>648-3240 </a:t>
            </a:r>
            <a:r>
              <a:rPr lang="en-US" sz="1000" b="1" dirty="0">
                <a:latin typeface="Arial" charset="0"/>
              </a:rPr>
              <a:t>| Fax: (757) 473-5144</a:t>
            </a:r>
            <a:endParaRPr lang="en-US" dirty="0"/>
          </a:p>
        </p:txBody>
      </p:sp>
      <p:sp>
        <p:nvSpPr>
          <p:cNvPr id="2063" name="Line 27"/>
          <p:cNvSpPr>
            <a:spLocks noChangeShapeType="1"/>
          </p:cNvSpPr>
          <p:nvPr/>
        </p:nvSpPr>
        <p:spPr bwMode="auto">
          <a:xfrm>
            <a:off x="0" y="8382000"/>
            <a:ext cx="7239000" cy="0"/>
          </a:xfrm>
          <a:prstGeom prst="line">
            <a:avLst/>
          </a:prstGeom>
          <a:noFill/>
          <a:ln w="9525" cap="rnd">
            <a:solidFill>
              <a:schemeClr val="tx1"/>
            </a:solidFill>
            <a:prstDash val="sysDot"/>
            <a:round/>
            <a:headEnd/>
            <a:tailEnd/>
          </a:ln>
        </p:spPr>
        <p:txBody>
          <a:bodyPr/>
          <a:lstStyle/>
          <a:p>
            <a:endParaRPr lang="en-US"/>
          </a:p>
        </p:txBody>
      </p:sp>
      <p:sp>
        <p:nvSpPr>
          <p:cNvPr id="2064" name="Text Box 28"/>
          <p:cNvSpPr txBox="1">
            <a:spLocks noChangeArrowheads="1"/>
          </p:cNvSpPr>
          <p:nvPr/>
        </p:nvSpPr>
        <p:spPr bwMode="auto">
          <a:xfrm>
            <a:off x="3368040" y="3130550"/>
            <a:ext cx="3238500" cy="938719"/>
          </a:xfrm>
          <a:prstGeom prst="rect">
            <a:avLst/>
          </a:prstGeom>
          <a:noFill/>
          <a:ln w="9525">
            <a:noFill/>
            <a:miter lim="800000"/>
            <a:headEnd/>
            <a:tailEnd/>
          </a:ln>
        </p:spPr>
        <p:txBody>
          <a:bodyPr wrap="square">
            <a:spAutoFit/>
          </a:bodyPr>
          <a:lstStyle/>
          <a:p>
            <a:pPr algn="just"/>
            <a:r>
              <a:rPr lang="en-US" sz="1100" dirty="0">
                <a:latin typeface="+mj-lt"/>
              </a:rPr>
              <a:t>The Dance Education Program’s comprehensive curriculum emphasizes </a:t>
            </a:r>
            <a:r>
              <a:rPr lang="en-US" sz="1100" dirty="0" smtClean="0">
                <a:latin typeface="+mj-lt"/>
              </a:rPr>
              <a:t>concepts</a:t>
            </a:r>
            <a:r>
              <a:rPr lang="en-US" sz="1100" dirty="0">
                <a:latin typeface="+mj-lt"/>
              </a:rPr>
              <a:t> </a:t>
            </a:r>
            <a:r>
              <a:rPr lang="en-US" sz="1100" dirty="0" smtClean="0">
                <a:latin typeface="+mj-lt"/>
              </a:rPr>
              <a:t>related to </a:t>
            </a:r>
            <a:r>
              <a:rPr lang="en-US" sz="1100" dirty="0">
                <a:latin typeface="+mj-lt"/>
              </a:rPr>
              <a:t>physical skill development, dance appreciation and creativity. </a:t>
            </a:r>
            <a:r>
              <a:rPr lang="en-US" sz="1100" dirty="0" smtClean="0">
                <a:latin typeface="+mj-lt"/>
              </a:rPr>
              <a:t>The </a:t>
            </a:r>
            <a:r>
              <a:rPr lang="en-US" sz="1100" dirty="0">
                <a:latin typeface="+mj-lt"/>
              </a:rPr>
              <a:t>program includes various dance techniques, creative dance, and </a:t>
            </a:r>
            <a:r>
              <a:rPr lang="en-US" sz="1100" dirty="0" smtClean="0">
                <a:latin typeface="+mj-lt"/>
              </a:rPr>
              <a:t>perspectives/theory </a:t>
            </a:r>
            <a:r>
              <a:rPr lang="en-US" sz="1100" dirty="0">
                <a:latin typeface="+mj-lt"/>
              </a:rPr>
              <a:t>classes.</a:t>
            </a:r>
          </a:p>
        </p:txBody>
      </p:sp>
      <p:sp>
        <p:nvSpPr>
          <p:cNvPr id="2065" name="Text Box 29"/>
          <p:cNvSpPr txBox="1">
            <a:spLocks noChangeArrowheads="1"/>
          </p:cNvSpPr>
          <p:nvPr/>
        </p:nvSpPr>
        <p:spPr bwMode="auto">
          <a:xfrm>
            <a:off x="3429000" y="4629150"/>
            <a:ext cx="3352800" cy="1338828"/>
          </a:xfrm>
          <a:prstGeom prst="rect">
            <a:avLst/>
          </a:prstGeom>
          <a:noFill/>
          <a:ln w="9525">
            <a:solidFill>
              <a:schemeClr val="tx1"/>
            </a:solidFill>
            <a:miter lim="800000"/>
            <a:headEnd/>
            <a:tailEnd/>
          </a:ln>
        </p:spPr>
        <p:txBody>
          <a:bodyPr>
            <a:spAutoFit/>
          </a:bodyPr>
          <a:lstStyle/>
          <a:p>
            <a:pPr algn="just"/>
            <a:r>
              <a:rPr lang="en-US" sz="900" b="1" u="sng" dirty="0">
                <a:latin typeface="Book Antiqua" pitchFamily="18" charset="0"/>
              </a:rPr>
              <a:t>Dance </a:t>
            </a:r>
            <a:r>
              <a:rPr lang="en-US" sz="900" b="1" u="sng" dirty="0" smtClean="0">
                <a:latin typeface="Book Antiqua" pitchFamily="18" charset="0"/>
              </a:rPr>
              <a:t>Education</a:t>
            </a:r>
            <a:r>
              <a:rPr lang="en-US" sz="900" b="1" dirty="0" smtClean="0">
                <a:latin typeface="Book Antiqua" pitchFamily="18" charset="0"/>
              </a:rPr>
              <a:t> </a:t>
            </a:r>
            <a:r>
              <a:rPr lang="en-US" sz="900" dirty="0" smtClean="0">
                <a:latin typeface="Book Antiqua" pitchFamily="18" charset="0"/>
              </a:rPr>
              <a:t>Applications </a:t>
            </a:r>
            <a:r>
              <a:rPr lang="en-US" sz="900" dirty="0">
                <a:latin typeface="Book Antiqua" pitchFamily="18" charset="0"/>
              </a:rPr>
              <a:t>must be submitted to Old Donation Center on or before </a:t>
            </a:r>
            <a:r>
              <a:rPr lang="en-US" sz="900" b="1">
                <a:latin typeface="Book Antiqua" pitchFamily="18" charset="0"/>
              </a:rPr>
              <a:t>February </a:t>
            </a:r>
            <a:r>
              <a:rPr lang="en-US" sz="900" b="1" smtClean="0">
                <a:latin typeface="Book Antiqua" pitchFamily="18" charset="0"/>
              </a:rPr>
              <a:t>3, </a:t>
            </a:r>
            <a:r>
              <a:rPr lang="en-US" sz="900" b="1" dirty="0" smtClean="0">
                <a:latin typeface="Book Antiqua" pitchFamily="18" charset="0"/>
              </a:rPr>
              <a:t>2014</a:t>
            </a:r>
            <a:r>
              <a:rPr lang="en-US" sz="900" dirty="0" smtClean="0">
                <a:latin typeface="Book Antiqua" pitchFamily="18" charset="0"/>
              </a:rPr>
              <a:t>.  </a:t>
            </a:r>
            <a:r>
              <a:rPr lang="en-US" sz="900" dirty="0">
                <a:latin typeface="Book Antiqua" pitchFamily="18" charset="0"/>
              </a:rPr>
              <a:t>No previous dance training is required.  The dance assessment </a:t>
            </a:r>
            <a:r>
              <a:rPr lang="en-US" sz="900" dirty="0" smtClean="0">
                <a:latin typeface="Book Antiqua" pitchFamily="18" charset="0"/>
              </a:rPr>
              <a:t>process is a full day screening that takes place once a year.  </a:t>
            </a:r>
            <a:r>
              <a:rPr lang="en-US" sz="900" dirty="0">
                <a:latin typeface="Book Antiqua" pitchFamily="18" charset="0"/>
              </a:rPr>
              <a:t>In small groups, a student’s potential is assessed in the following areas: rhythm, strength, dynamics, </a:t>
            </a:r>
            <a:r>
              <a:rPr lang="en-US" sz="900" dirty="0" smtClean="0">
                <a:latin typeface="Book Antiqua" pitchFamily="18" charset="0"/>
              </a:rPr>
              <a:t>movement sequencing, balance and creativity.  Application materials and full day screening scores are reviewed and students identified as gifted are invited to attend the Gifted Dance Education Program. </a:t>
            </a:r>
            <a:endParaRPr lang="en-US" sz="1000" dirty="0">
              <a:latin typeface="Book Antiqua" pitchFamily="18" charset="0"/>
            </a:endParaRPr>
          </a:p>
        </p:txBody>
      </p:sp>
      <p:sp>
        <p:nvSpPr>
          <p:cNvPr id="2066" name="Rectangle 30"/>
          <p:cNvSpPr>
            <a:spLocks noChangeArrowheads="1"/>
          </p:cNvSpPr>
          <p:nvPr/>
        </p:nvSpPr>
        <p:spPr bwMode="auto">
          <a:xfrm>
            <a:off x="152400" y="1295400"/>
            <a:ext cx="6477000" cy="1446550"/>
          </a:xfrm>
          <a:prstGeom prst="rect">
            <a:avLst/>
          </a:prstGeom>
          <a:noFill/>
          <a:ln w="9525">
            <a:noFill/>
            <a:miter lim="800000"/>
            <a:headEnd/>
            <a:tailEnd/>
          </a:ln>
        </p:spPr>
        <p:txBody>
          <a:bodyPr>
            <a:spAutoFit/>
          </a:bodyPr>
          <a:lstStyle/>
          <a:p>
            <a:pPr algn="just"/>
            <a:r>
              <a:rPr lang="en-US" sz="1100" dirty="0" smtClean="0"/>
              <a:t>Old Donation Center utilizes the one-day-a-week pullout model to provide gifted education for students throughout Virginia Beach in grades three through eight who are identified gifted in dance.  The same pullout model is used for students in grades three through five identified gifted in visual arts.  All sixth through eighth grade students identified as gifted in visual arts who wish to participate in the Gifted Visual Arts Program attend Virginia Beach Middle School as full time students and receive instruction in gifted art without missing a day of their academic classes.  Both the Gifted Visual Arts and Dance Education programs are designed to offer instruction that challenges the students and meets their educational needs in their areas of giftedness.   Students can apply in second through seventh grades for selection consideration into either program. </a:t>
            </a:r>
            <a:endParaRPr lang="en-US" sz="1100" dirty="0"/>
          </a:p>
        </p:txBody>
      </p:sp>
      <p:sp>
        <p:nvSpPr>
          <p:cNvPr id="2067" name="WordArt 31"/>
          <p:cNvSpPr>
            <a:spLocks noChangeArrowheads="1" noChangeShapeType="1" noTextEdit="1"/>
          </p:cNvSpPr>
          <p:nvPr/>
        </p:nvSpPr>
        <p:spPr bwMode="auto">
          <a:xfrm>
            <a:off x="2053590" y="7061597"/>
            <a:ext cx="2926080" cy="182880"/>
          </a:xfrm>
          <a:prstGeom prst="rect">
            <a:avLst/>
          </a:prstGeom>
        </p:spPr>
        <p:txBody>
          <a:bodyPr wrap="none" fromWordArt="1">
            <a:prstTxWarp prst="textPlain">
              <a:avLst>
                <a:gd name="adj" fmla="val 50000"/>
              </a:avLst>
            </a:prstTxWarp>
          </a:bodyPr>
          <a:lstStyle/>
          <a:p>
            <a:pPr algn="ctr"/>
            <a:r>
              <a:rPr lang="en-US" sz="3600" kern="10" dirty="0" smtClean="0">
                <a:ln w="9525">
                  <a:solidFill>
                    <a:schemeClr val="tx1"/>
                  </a:solidFill>
                  <a:round/>
                  <a:headEnd/>
                  <a:tailEnd/>
                </a:ln>
                <a:solidFill>
                  <a:srgbClr val="C0C0C0"/>
                </a:solidFill>
                <a:latin typeface="Arial Black"/>
              </a:rPr>
              <a:t>Information Nights</a:t>
            </a:r>
            <a:endParaRPr lang="en-US" sz="3600" kern="10" dirty="0">
              <a:ln w="9525">
                <a:solidFill>
                  <a:schemeClr val="tx1"/>
                </a:solidFill>
                <a:round/>
                <a:headEnd/>
                <a:tailEnd/>
              </a:ln>
              <a:solidFill>
                <a:srgbClr val="C0C0C0"/>
              </a:solidFill>
              <a:latin typeface="Arial Black"/>
            </a:endParaRPr>
          </a:p>
        </p:txBody>
      </p:sp>
      <p:sp>
        <p:nvSpPr>
          <p:cNvPr id="2068" name="Text Box 32"/>
          <p:cNvSpPr txBox="1">
            <a:spLocks noChangeArrowheads="1"/>
          </p:cNvSpPr>
          <p:nvPr/>
        </p:nvSpPr>
        <p:spPr bwMode="auto">
          <a:xfrm>
            <a:off x="17780" y="7296547"/>
            <a:ext cx="3467100" cy="1015663"/>
          </a:xfrm>
          <a:prstGeom prst="rect">
            <a:avLst/>
          </a:prstGeom>
          <a:noFill/>
          <a:ln w="9525">
            <a:noFill/>
            <a:miter lim="800000"/>
            <a:headEnd/>
            <a:tailEnd/>
          </a:ln>
        </p:spPr>
        <p:txBody>
          <a:bodyPr wrap="square">
            <a:spAutoFit/>
          </a:bodyPr>
          <a:lstStyle/>
          <a:p>
            <a:pPr algn="ctr"/>
            <a:r>
              <a:rPr lang="en-US" sz="1200" b="1" dirty="0" smtClean="0">
                <a:solidFill>
                  <a:srgbClr val="7030A0"/>
                </a:solidFill>
                <a:latin typeface="Book Antiqua" pitchFamily="18" charset="0"/>
              </a:rPr>
              <a:t>ODC Gifted Visual Arts and </a:t>
            </a:r>
          </a:p>
          <a:p>
            <a:pPr algn="ctr"/>
            <a:r>
              <a:rPr lang="en-US" sz="1200" b="1" dirty="0" smtClean="0">
                <a:solidFill>
                  <a:srgbClr val="7030A0"/>
                </a:solidFill>
                <a:latin typeface="Book Antiqua" pitchFamily="18" charset="0"/>
              </a:rPr>
              <a:t>Dance Education Programs</a:t>
            </a:r>
          </a:p>
          <a:p>
            <a:pPr algn="ctr"/>
            <a:r>
              <a:rPr lang="en-US" sz="1200" dirty="0" smtClean="0">
                <a:latin typeface="Book Antiqua" pitchFamily="18" charset="0"/>
              </a:rPr>
              <a:t>Tuesday, </a:t>
            </a:r>
            <a:r>
              <a:rPr lang="en-US" sz="1200" dirty="0">
                <a:latin typeface="Book Antiqua" pitchFamily="18" charset="0"/>
              </a:rPr>
              <a:t>December </a:t>
            </a:r>
            <a:r>
              <a:rPr lang="en-US" sz="1200" dirty="0" smtClean="0">
                <a:latin typeface="Book Antiqua" pitchFamily="18" charset="0"/>
              </a:rPr>
              <a:t>10, 2013</a:t>
            </a:r>
            <a:endParaRPr lang="en-US" sz="1200" dirty="0">
              <a:latin typeface="Book Antiqua" pitchFamily="18" charset="0"/>
            </a:endParaRPr>
          </a:p>
          <a:p>
            <a:pPr algn="ctr"/>
            <a:r>
              <a:rPr lang="en-US" sz="1200" dirty="0">
                <a:latin typeface="Book Antiqua" pitchFamily="18" charset="0"/>
              </a:rPr>
              <a:t>Old Donation Center</a:t>
            </a:r>
          </a:p>
          <a:p>
            <a:pPr algn="ctr"/>
            <a:r>
              <a:rPr lang="en-US" sz="1200" dirty="0" smtClean="0">
                <a:latin typeface="Book Antiqua" pitchFamily="18" charset="0"/>
              </a:rPr>
              <a:t>6:30-7:30 </a:t>
            </a:r>
            <a:r>
              <a:rPr lang="en-US" sz="1200" dirty="0">
                <a:latin typeface="Book Antiqua" pitchFamily="18" charset="0"/>
              </a:rPr>
              <a:t>p.m</a:t>
            </a:r>
            <a:r>
              <a:rPr lang="en-US" sz="1200" dirty="0" smtClean="0">
                <a:latin typeface="Book Antiqua" pitchFamily="18" charset="0"/>
              </a:rPr>
              <a:t>.</a:t>
            </a:r>
            <a:endParaRPr lang="en-US" sz="1200" dirty="0">
              <a:latin typeface="Book Antiqua" pitchFamily="18" charset="0"/>
            </a:endParaRPr>
          </a:p>
        </p:txBody>
      </p:sp>
      <p:pic>
        <p:nvPicPr>
          <p:cNvPr id="2069" name="Picture 33" descr="Art Logo"/>
          <p:cNvPicPr>
            <a:picLocks noChangeAspect="1" noChangeArrowheads="1"/>
          </p:cNvPicPr>
          <p:nvPr/>
        </p:nvPicPr>
        <p:blipFill>
          <a:blip r:embed="rId3" cstate="print"/>
          <a:srcRect/>
          <a:stretch>
            <a:fillRect/>
          </a:stretch>
        </p:blipFill>
        <p:spPr bwMode="auto">
          <a:xfrm>
            <a:off x="52388" y="0"/>
            <a:ext cx="862012" cy="1241297"/>
          </a:xfrm>
          <a:prstGeom prst="rect">
            <a:avLst/>
          </a:prstGeom>
          <a:noFill/>
          <a:ln w="9525">
            <a:noFill/>
            <a:miter lim="800000"/>
            <a:headEnd/>
            <a:tailEnd/>
          </a:ln>
        </p:spPr>
      </p:pic>
      <p:pic>
        <p:nvPicPr>
          <p:cNvPr id="2070" name="Picture 34" descr="ODC%20Dance%20logo"/>
          <p:cNvPicPr>
            <a:picLocks noChangeAspect="1" noChangeArrowheads="1"/>
          </p:cNvPicPr>
          <p:nvPr/>
        </p:nvPicPr>
        <p:blipFill>
          <a:blip r:embed="rId4" cstate="print"/>
          <a:srcRect/>
          <a:stretch>
            <a:fillRect/>
          </a:stretch>
        </p:blipFill>
        <p:spPr bwMode="auto">
          <a:xfrm>
            <a:off x="5794375" y="-1"/>
            <a:ext cx="846209" cy="1241297"/>
          </a:xfrm>
          <a:prstGeom prst="rect">
            <a:avLst/>
          </a:prstGeom>
          <a:noFill/>
          <a:ln w="9525">
            <a:noFill/>
            <a:miter lim="800000"/>
            <a:headEnd/>
            <a:tailEnd/>
          </a:ln>
        </p:spPr>
      </p:pic>
      <p:sp>
        <p:nvSpPr>
          <p:cNvPr id="23" name="Text Box 32"/>
          <p:cNvSpPr txBox="1">
            <a:spLocks noChangeArrowheads="1"/>
          </p:cNvSpPr>
          <p:nvPr/>
        </p:nvSpPr>
        <p:spPr bwMode="auto">
          <a:xfrm>
            <a:off x="3501390" y="7290197"/>
            <a:ext cx="3352800" cy="1015663"/>
          </a:xfrm>
          <a:prstGeom prst="rect">
            <a:avLst/>
          </a:prstGeom>
          <a:noFill/>
          <a:ln w="9525">
            <a:noFill/>
            <a:miter lim="800000"/>
            <a:headEnd/>
            <a:tailEnd/>
          </a:ln>
        </p:spPr>
        <p:txBody>
          <a:bodyPr wrap="square">
            <a:spAutoFit/>
          </a:bodyPr>
          <a:lstStyle/>
          <a:p>
            <a:pPr algn="ctr"/>
            <a:r>
              <a:rPr lang="en-US" sz="1200" b="1" dirty="0" smtClean="0">
                <a:solidFill>
                  <a:srgbClr val="7030A0"/>
                </a:solidFill>
                <a:latin typeface="Book Antiqua" pitchFamily="18" charset="0"/>
              </a:rPr>
              <a:t>VBMS Gifted Visual Arts Program</a:t>
            </a:r>
          </a:p>
          <a:p>
            <a:pPr algn="ctr"/>
            <a:endParaRPr lang="en-US" sz="1200" dirty="0" smtClean="0">
              <a:latin typeface="Book Antiqua" pitchFamily="18" charset="0"/>
            </a:endParaRPr>
          </a:p>
          <a:p>
            <a:pPr algn="ctr"/>
            <a:r>
              <a:rPr lang="en-US" sz="1200" dirty="0" smtClean="0">
                <a:latin typeface="Book Antiqua" pitchFamily="18" charset="0"/>
              </a:rPr>
              <a:t>Wednesday, December 11, 2013</a:t>
            </a:r>
          </a:p>
          <a:p>
            <a:pPr algn="ctr"/>
            <a:r>
              <a:rPr lang="en-US" sz="1200" dirty="0" smtClean="0">
                <a:latin typeface="Book Antiqua" pitchFamily="18" charset="0"/>
              </a:rPr>
              <a:t>Virginia Beach Middle School</a:t>
            </a:r>
          </a:p>
          <a:p>
            <a:pPr algn="ctr"/>
            <a:r>
              <a:rPr lang="en-US" sz="1200" dirty="0" smtClean="0">
                <a:latin typeface="Book Antiqua" pitchFamily="18" charset="0"/>
              </a:rPr>
              <a:t>5:30-6:30 p.m.</a:t>
            </a:r>
            <a:endParaRPr lang="en-US" sz="1200" dirty="0">
              <a:latin typeface="Book Antiqua" pitchFamily="18" charset="0"/>
            </a:endParaRP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1.53290.0"/>
</version>
</file>

<file path=customXml/itemProps1.xml><?xml version="1.0" encoding="utf-8"?>
<ds:datastoreItem xmlns:ds="http://schemas.openxmlformats.org/officeDocument/2006/customXml" ds:itemID="{6DF0CA10-D9EC-4F16-9A4F-06AF24125267}">
  <ds:schemaRefs/>
</ds:datastoreItem>
</file>

<file path=docProps/app.xml><?xml version="1.0" encoding="utf-8"?>
<Properties xmlns="http://schemas.openxmlformats.org/officeDocument/2006/extended-properties" xmlns:vt="http://schemas.openxmlformats.org/officeDocument/2006/docPropsVTypes">
  <TotalTime>728</TotalTime>
  <Words>493</Words>
  <Application>Microsoft Office PowerPoint</Application>
  <PresentationFormat>On-screen Show (4:3)</PresentationFormat>
  <Paragraphs>26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VBCPS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VBCPS</dc:creator>
  <cp:lastModifiedBy>Diane M. Tarkenton</cp:lastModifiedBy>
  <cp:revision>83</cp:revision>
  <cp:lastPrinted>2013-09-26T13:31:14Z</cp:lastPrinted>
  <dcterms:created xsi:type="dcterms:W3CDTF">2004-06-17T13:57:17Z</dcterms:created>
  <dcterms:modified xsi:type="dcterms:W3CDTF">2013-10-18T13:36:18Z</dcterms:modified>
</cp:coreProperties>
</file>